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8" r:id="rId4"/>
    <p:sldId id="260" r:id="rId5"/>
    <p:sldId id="261" r:id="rId6"/>
    <p:sldId id="262" r:id="rId7"/>
    <p:sldId id="286" r:id="rId8"/>
    <p:sldId id="276" r:id="rId9"/>
    <p:sldId id="287" r:id="rId10"/>
    <p:sldId id="288" r:id="rId11"/>
    <p:sldId id="284" r:id="rId12"/>
    <p:sldId id="289" r:id="rId13"/>
    <p:sldId id="281" r:id="rId14"/>
    <p:sldId id="282" r:id="rId15"/>
    <p:sldId id="283" r:id="rId16"/>
    <p:sldId id="285" r:id="rId17"/>
  </p:sldIdLst>
  <p:sldSz cx="13004800" cy="9753600"/>
  <p:notesSz cx="6858000" cy="9144000"/>
  <p:defaultTextStyle>
    <a:defPPr>
      <a:defRPr lang="en-US"/>
    </a:defPPr>
    <a:lvl1pPr algn="l" defTabSz="584200" rtl="0" eaLnBrk="0" fontAlgn="base" hangingPunct="0">
      <a:spcBef>
        <a:spcPct val="0"/>
      </a:spcBef>
      <a:spcAft>
        <a:spcPct val="0"/>
      </a:spcAft>
      <a:defRPr sz="4000" kern="1200">
        <a:solidFill>
          <a:srgbClr val="FFFFFF"/>
        </a:solidFill>
        <a:latin typeface="Avenir Light" charset="0"/>
        <a:ea typeface="Avenir Light" charset="0"/>
        <a:cs typeface="Avenir Light" charset="0"/>
        <a:sym typeface="Avenir Light" charset="0"/>
      </a:defRPr>
    </a:lvl1pPr>
    <a:lvl2pPr indent="228600" algn="l" defTabSz="584200" rtl="0" eaLnBrk="0" fontAlgn="base" hangingPunct="0">
      <a:spcBef>
        <a:spcPct val="0"/>
      </a:spcBef>
      <a:spcAft>
        <a:spcPct val="0"/>
      </a:spcAft>
      <a:defRPr sz="4000" kern="1200">
        <a:solidFill>
          <a:srgbClr val="FFFFFF"/>
        </a:solidFill>
        <a:latin typeface="Avenir Light" charset="0"/>
        <a:ea typeface="Avenir Light" charset="0"/>
        <a:cs typeface="Avenir Light" charset="0"/>
        <a:sym typeface="Avenir Light" charset="0"/>
      </a:defRPr>
    </a:lvl2pPr>
    <a:lvl3pPr indent="457200" algn="l" defTabSz="584200" rtl="0" eaLnBrk="0" fontAlgn="base" hangingPunct="0">
      <a:spcBef>
        <a:spcPct val="0"/>
      </a:spcBef>
      <a:spcAft>
        <a:spcPct val="0"/>
      </a:spcAft>
      <a:defRPr sz="4000" kern="1200">
        <a:solidFill>
          <a:srgbClr val="FFFFFF"/>
        </a:solidFill>
        <a:latin typeface="Avenir Light" charset="0"/>
        <a:ea typeface="Avenir Light" charset="0"/>
        <a:cs typeface="Avenir Light" charset="0"/>
        <a:sym typeface="Avenir Light" charset="0"/>
      </a:defRPr>
    </a:lvl3pPr>
    <a:lvl4pPr indent="685800" algn="l" defTabSz="584200" rtl="0" eaLnBrk="0" fontAlgn="base" hangingPunct="0">
      <a:spcBef>
        <a:spcPct val="0"/>
      </a:spcBef>
      <a:spcAft>
        <a:spcPct val="0"/>
      </a:spcAft>
      <a:defRPr sz="4000" kern="1200">
        <a:solidFill>
          <a:srgbClr val="FFFFFF"/>
        </a:solidFill>
        <a:latin typeface="Avenir Light" charset="0"/>
        <a:ea typeface="Avenir Light" charset="0"/>
        <a:cs typeface="Avenir Light" charset="0"/>
        <a:sym typeface="Avenir Light" charset="0"/>
      </a:defRPr>
    </a:lvl4pPr>
    <a:lvl5pPr indent="914400" algn="l" defTabSz="584200" rtl="0" eaLnBrk="0" fontAlgn="base" hangingPunct="0">
      <a:spcBef>
        <a:spcPct val="0"/>
      </a:spcBef>
      <a:spcAft>
        <a:spcPct val="0"/>
      </a:spcAft>
      <a:defRPr sz="4000" kern="1200">
        <a:solidFill>
          <a:srgbClr val="FFFFFF"/>
        </a:solidFill>
        <a:latin typeface="Avenir Light" charset="0"/>
        <a:ea typeface="Avenir Light" charset="0"/>
        <a:cs typeface="Avenir Light" charset="0"/>
        <a:sym typeface="Avenir Light" charset="0"/>
      </a:defRPr>
    </a:lvl5pPr>
    <a:lvl6pPr marL="2286000" algn="l" defTabSz="914400" rtl="0" eaLnBrk="1" latinLnBrk="0" hangingPunct="1">
      <a:defRPr sz="4000" kern="1200">
        <a:solidFill>
          <a:srgbClr val="FFFFFF"/>
        </a:solidFill>
        <a:latin typeface="Avenir Light" charset="0"/>
        <a:ea typeface="Avenir Light" charset="0"/>
        <a:cs typeface="Avenir Light" charset="0"/>
        <a:sym typeface="Avenir Light" charset="0"/>
      </a:defRPr>
    </a:lvl6pPr>
    <a:lvl7pPr marL="2743200" algn="l" defTabSz="914400" rtl="0" eaLnBrk="1" latinLnBrk="0" hangingPunct="1">
      <a:defRPr sz="4000" kern="1200">
        <a:solidFill>
          <a:srgbClr val="FFFFFF"/>
        </a:solidFill>
        <a:latin typeface="Avenir Light" charset="0"/>
        <a:ea typeface="Avenir Light" charset="0"/>
        <a:cs typeface="Avenir Light" charset="0"/>
        <a:sym typeface="Avenir Light" charset="0"/>
      </a:defRPr>
    </a:lvl7pPr>
    <a:lvl8pPr marL="3200400" algn="l" defTabSz="914400" rtl="0" eaLnBrk="1" latinLnBrk="0" hangingPunct="1">
      <a:defRPr sz="4000" kern="1200">
        <a:solidFill>
          <a:srgbClr val="FFFFFF"/>
        </a:solidFill>
        <a:latin typeface="Avenir Light" charset="0"/>
        <a:ea typeface="Avenir Light" charset="0"/>
        <a:cs typeface="Avenir Light" charset="0"/>
        <a:sym typeface="Avenir Light" charset="0"/>
      </a:defRPr>
    </a:lvl8pPr>
    <a:lvl9pPr marL="3657600" algn="l" defTabSz="914400" rtl="0" eaLnBrk="1" latinLnBrk="0" hangingPunct="1">
      <a:defRPr sz="4000" kern="1200">
        <a:solidFill>
          <a:srgbClr val="FFFFFF"/>
        </a:solidFill>
        <a:latin typeface="Avenir Light" charset="0"/>
        <a:ea typeface="Avenir Light" charset="0"/>
        <a:cs typeface="Avenir Light" charset="0"/>
        <a:sym typeface="Avenir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7A2D"/>
    <a:srgbClr val="800E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rgbClr val="375A7D"/>
          </a:solidFill>
        </a:fill>
      </a:tcStyle>
    </a:wholeTbl>
    <a:band2H>
      <a:tcTxStyle/>
      <a:tcStyle>
        <a:tcBdr/>
        <a:fill>
          <a:solidFill>
            <a:srgbClr val="3B749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rgbClr val="53D5FD"/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53D5FD"/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53D5FD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A0A0A">
              <a:alpha val="92000"/>
            </a:srgbClr>
          </a:solidFill>
        </a:fill>
      </a:tcStyle>
    </a:band2H>
    <a:firstCo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635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635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EDFF">
              <a:alpha val="24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2">
              <a:satOff val="-5186"/>
              <a:lumOff val="-1238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satOff val="-5186"/>
              <a:lumOff val="-2840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D6D6D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080">
              <a:alpha val="32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41B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D2600">
              <a:alpha val="8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chemeClr val="accent2">
            <a:satOff val="44164"/>
            <a:lumOff val="14231"/>
          </a:schemeClr>
        </a:fontRef>
        <a:schemeClr val="accent2">
          <a:satOff val="44164"/>
          <a:lumOff val="1423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80"/>
    <p:restoredTop sz="94674"/>
  </p:normalViewPr>
  <p:slideViewPr>
    <p:cSldViewPr snapToGrid="0" snapToObjects="1">
      <p:cViewPr varScale="1">
        <p:scale>
          <a:sx n="87" d="100"/>
          <a:sy n="87" d="100"/>
        </p:scale>
        <p:origin x="696" y="200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7A446-7ABB-9F46-AD86-761499B34988}" type="datetimeFigureOut">
              <a:rPr lang="en-US" smtClean="0"/>
              <a:t>12/1/16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2A60AB-6786-FD4C-B05E-1BF6C1BF0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4068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Shape 136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51" name="Shape 137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Helvetica Neue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 charset="0"/>
      </a:defRPr>
    </a:lvl1pPr>
    <a:lvl2pPr marL="742950" indent="-28575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 charset="0"/>
      </a:defRPr>
    </a:lvl2pPr>
    <a:lvl3pPr marL="11430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 charset="0"/>
      </a:defRPr>
    </a:lvl3pPr>
    <a:lvl4pPr marL="16002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 charset="0"/>
      </a:defRPr>
    </a:lvl4pPr>
    <a:lvl5pPr marL="20574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 charset="0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660400" y="4292600"/>
            <a:ext cx="11684000" cy="2222500"/>
          </a:xfrm>
          <a:prstGeom prst="rect">
            <a:avLst/>
          </a:prstGeom>
        </p:spPr>
        <p:txBody>
          <a:bodyPr/>
          <a:lstStyle>
            <a:lvl1pPr>
              <a:defRPr sz="6200" spc="992"/>
            </a:lvl1pPr>
          </a:lstStyle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660400" y="3416300"/>
            <a:ext cx="11684000" cy="8890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DB000E-5CC2-6442-B092-5FF55D9DA3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1058568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pic" sz="half" idx="13"/>
          </p:nvPr>
        </p:nvSpPr>
        <p:spPr>
          <a:xfrm>
            <a:off x="6502400" y="4879052"/>
            <a:ext cx="6502400" cy="48768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Avenir Light"/>
            </a:endParaRPr>
          </a:p>
        </p:txBody>
      </p:sp>
      <p:sp>
        <p:nvSpPr>
          <p:cNvPr id="94" name="Shape 94"/>
          <p:cNvSpPr>
            <a:spLocks noGrp="1"/>
          </p:cNvSpPr>
          <p:nvPr>
            <p:ph type="pic" sz="half" idx="14"/>
          </p:nvPr>
        </p:nvSpPr>
        <p:spPr>
          <a:xfrm>
            <a:off x="6502400" y="0"/>
            <a:ext cx="6502400" cy="4876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Avenir Light"/>
            </a:endParaRPr>
          </a:p>
        </p:txBody>
      </p:sp>
      <p:sp>
        <p:nvSpPr>
          <p:cNvPr id="95" name="Shape 95"/>
          <p:cNvSpPr>
            <a:spLocks noGrp="1"/>
          </p:cNvSpPr>
          <p:nvPr>
            <p:ph type="pic" idx="15"/>
          </p:nvPr>
        </p:nvSpPr>
        <p:spPr>
          <a:xfrm>
            <a:off x="0" y="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Avenir Light"/>
            </a:endParaRPr>
          </a:p>
        </p:txBody>
      </p:sp>
      <p:sp>
        <p:nvSpPr>
          <p:cNvPr id="5" name="Shape 4"/>
          <p:cNvSpPr>
            <a:spLocks noGrp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D68EFC-8A44-FF46-B452-852612179F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721024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520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4" name="Shape 104"/>
          <p:cNvSpPr>
            <a:spLocks noGrp="1"/>
          </p:cNvSpPr>
          <p:nvPr>
            <p:ph type="body" sz="quarter" idx="14"/>
          </p:nvPr>
        </p:nvSpPr>
        <p:spPr>
          <a:xfrm>
            <a:off x="1270000" y="4248150"/>
            <a:ext cx="104648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319831-55F1-3F40-80EE-BC7DE84DB8F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3784466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type="body" sz="quarter" idx="13"/>
          </p:nvPr>
        </p:nvSpPr>
        <p:spPr>
          <a:xfrm>
            <a:off x="1270000" y="2959100"/>
            <a:ext cx="10464800" cy="520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13" name="Shape 113"/>
          <p:cNvSpPr>
            <a:spLocks noGrp="1"/>
          </p:cNvSpPr>
          <p:nvPr>
            <p:ph type="body" sz="quarter" idx="14"/>
          </p:nvPr>
        </p:nvSpPr>
        <p:spPr>
          <a:xfrm>
            <a:off x="1270000" y="1346200"/>
            <a:ext cx="104648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114" name="Shape 114"/>
          <p:cNvSpPr>
            <a:spLocks noGrp="1"/>
          </p:cNvSpPr>
          <p:nvPr>
            <p:ph type="pic" idx="15"/>
          </p:nvPr>
        </p:nvSpPr>
        <p:spPr>
          <a:xfrm>
            <a:off x="-19050" y="3613150"/>
            <a:ext cx="13004800" cy="613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Avenir Light"/>
            </a:endParaRPr>
          </a:p>
        </p:txBody>
      </p:sp>
      <p:sp>
        <p:nvSpPr>
          <p:cNvPr id="5" name="Shape 4"/>
          <p:cNvSpPr>
            <a:spLocks noGrp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54707A-73F6-CE45-97EB-4FCFB6E242C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948640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Avenir Light"/>
            </a:endParaRPr>
          </a:p>
        </p:txBody>
      </p:sp>
      <p:sp>
        <p:nvSpPr>
          <p:cNvPr id="3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B0C311-6758-D64C-80EF-77E5586FD4D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6790807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1FC345-FB0B-774C-969D-1A73666E52C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896458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Avenir Light"/>
            </a:endParaRPr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660400" y="10033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 sz="6200" spc="992"/>
            </a:lvl1pPr>
          </a:lstStyle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660400" y="508000"/>
            <a:ext cx="11684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9FC54F-DAE0-A245-AE10-A57A9E9EA5E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217091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pic" idx="13"/>
          </p:nvPr>
        </p:nvSpPr>
        <p:spPr>
          <a:xfrm>
            <a:off x="0" y="2717800"/>
            <a:ext cx="13004800" cy="7035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Avenir Light"/>
            </a:endParaRPr>
          </a:p>
        </p:txBody>
      </p:sp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660400" y="10033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 sz="6200" spc="992"/>
            </a:lvl1pPr>
          </a:lstStyle>
          <a:p>
            <a:r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sz="quarter" idx="1"/>
          </p:nvPr>
        </p:nvSpPr>
        <p:spPr>
          <a:xfrm>
            <a:off x="660400" y="508000"/>
            <a:ext cx="11684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091DC2-7938-DA46-8CE0-6DCD1BFC43C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822889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xfrm>
            <a:off x="660400" y="3759200"/>
            <a:ext cx="11684000" cy="2222500"/>
          </a:xfrm>
          <a:prstGeom prst="rect">
            <a:avLst/>
          </a:prstGeom>
        </p:spPr>
        <p:txBody>
          <a:bodyPr anchor="ctr"/>
          <a:lstStyle>
            <a:lvl1pPr>
              <a:defRPr sz="6200" spc="992"/>
            </a:lvl1pPr>
          </a:lstStyle>
          <a:p>
            <a:r>
              <a:t>Title Text</a:t>
            </a:r>
          </a:p>
        </p:txBody>
      </p:sp>
      <p:sp>
        <p:nvSpPr>
          <p:cNvPr id="3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D94347-1328-A946-B7EF-D3983603AC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07107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pic" idx="13"/>
          </p:nvPr>
        </p:nvSpPr>
        <p:spPr>
          <a:xfrm>
            <a:off x="6496050" y="635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Avenir Light"/>
            </a:endParaRPr>
          </a:p>
        </p:txBody>
      </p:sp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xfrm>
            <a:off x="546100" y="4305300"/>
            <a:ext cx="5410200" cy="29845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0" name="Shape 50"/>
          <p:cNvSpPr>
            <a:spLocks noGrp="1"/>
          </p:cNvSpPr>
          <p:nvPr>
            <p:ph type="body" sz="quarter" idx="1"/>
          </p:nvPr>
        </p:nvSpPr>
        <p:spPr>
          <a:xfrm>
            <a:off x="546100" y="3429000"/>
            <a:ext cx="5410200" cy="889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4C4CE5-8953-7245-AC24-2A5DBCCEEAF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388338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17B2AC-1E1D-9141-935D-CDA924AEEC8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212016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329620-B1E1-F94D-8DFD-C38EF495EF2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6847158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Avenir Light"/>
            </a:endParaRPr>
          </a:p>
        </p:txBody>
      </p:sp>
      <p:sp>
        <p:nvSpPr>
          <p:cNvPr id="76" name="Shape 76"/>
          <p:cNvSpPr>
            <a:spLocks noGrp="1"/>
          </p:cNvSpPr>
          <p:nvPr>
            <p:ph type="title"/>
          </p:nvPr>
        </p:nvSpPr>
        <p:spPr>
          <a:xfrm>
            <a:off x="660400" y="609600"/>
            <a:ext cx="5080000" cy="1854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7" name="Shape 77"/>
          <p:cNvSpPr>
            <a:spLocks noGrp="1"/>
          </p:cNvSpPr>
          <p:nvPr>
            <p:ph type="body" sz="half" idx="1"/>
          </p:nvPr>
        </p:nvSpPr>
        <p:spPr>
          <a:xfrm>
            <a:off x="660400" y="2819400"/>
            <a:ext cx="5080000" cy="60579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3200"/>
              </a:spcBef>
              <a:defRPr sz="3000"/>
            </a:lvl1pPr>
            <a:lvl2pPr marL="787400" indent="-393700">
              <a:spcBef>
                <a:spcPts val="3200"/>
              </a:spcBef>
              <a:defRPr sz="3000"/>
            </a:lvl2pPr>
            <a:lvl3pPr marL="1181100" indent="-393700">
              <a:spcBef>
                <a:spcPts val="3200"/>
              </a:spcBef>
              <a:defRPr sz="3000"/>
            </a:lvl3pPr>
            <a:lvl4pPr marL="1574800" indent="-393700">
              <a:spcBef>
                <a:spcPts val="3200"/>
              </a:spcBef>
              <a:defRPr sz="3000"/>
            </a:lvl4pPr>
            <a:lvl5pPr marL="1968500" indent="-393700">
              <a:spcBef>
                <a:spcPts val="3200"/>
              </a:spcBef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ED9ED0-9BEF-024D-BB6B-229CF8EBAD8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7963392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body" idx="1"/>
          </p:nvPr>
        </p:nvSpPr>
        <p:spPr>
          <a:xfrm>
            <a:off x="660400" y="1511300"/>
            <a:ext cx="11684000" cy="67183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4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DCB774-008A-624C-BA67-FD5792F5321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344627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60400" y="609600"/>
            <a:ext cx="11684000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1027" name="Shape 3"/>
          <p:cNvSpPr>
            <a:spLocks noGrp="1"/>
          </p:cNvSpPr>
          <p:nvPr>
            <p:ph type="body" idx="1"/>
          </p:nvPr>
        </p:nvSpPr>
        <p:spPr bwMode="auto">
          <a:xfrm>
            <a:off x="660400" y="2019300"/>
            <a:ext cx="11684000" cy="671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venir Light" charset="0"/>
              </a:rPr>
              <a:t>Body Level One</a:t>
            </a:r>
          </a:p>
          <a:p>
            <a:pPr lvl="1"/>
            <a:r>
              <a:rPr lang="en-US" altLang="en-US">
                <a:sym typeface="Avenir Light" charset="0"/>
              </a:rPr>
              <a:t>Body Level Two</a:t>
            </a:r>
          </a:p>
          <a:p>
            <a:pPr lvl="2"/>
            <a:r>
              <a:rPr lang="en-US" altLang="en-US">
                <a:sym typeface="Avenir Light" charset="0"/>
              </a:rPr>
              <a:t>Body Level Three</a:t>
            </a:r>
          </a:p>
          <a:p>
            <a:pPr lvl="3"/>
            <a:r>
              <a:rPr lang="en-US" altLang="en-US">
                <a:sym typeface="Avenir Light" charset="0"/>
              </a:rPr>
              <a:t>Body Level Four</a:t>
            </a:r>
          </a:p>
          <a:p>
            <a:pPr lvl="4"/>
            <a:r>
              <a:rPr lang="en-US" altLang="en-US">
                <a:sym typeface="Avenir Light" charset="0"/>
              </a:rPr>
              <a:t>Body Level Five</a:t>
            </a:r>
          </a:p>
        </p:txBody>
      </p:sp>
      <p:sp>
        <p:nvSpPr>
          <p:cNvPr id="1028" name="Shape 4"/>
          <p:cNvSpPr>
            <a:spLocks noGrp="1"/>
          </p:cNvSpPr>
          <p:nvPr>
            <p:ph type="sldNum" sz="quarter" idx="2"/>
          </p:nvPr>
        </p:nvSpPr>
        <p:spPr bwMode="auto">
          <a:xfrm>
            <a:off x="6311900" y="9258300"/>
            <a:ext cx="35242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  <a:spAutoFit/>
          </a:bodyPr>
          <a:lstStyle>
            <a:lvl1pPr algn="ctr" eaLnBrk="1">
              <a:defRPr sz="1800"/>
            </a:lvl1pPr>
          </a:lstStyle>
          <a:p>
            <a:fld id="{978C6BAA-7206-FC40-BC78-4F96E31E4AA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algn="l" defTabSz="584200" rtl="0" eaLnBrk="0" fontAlgn="base" hangingPunct="0">
        <a:spcBef>
          <a:spcPct val="0"/>
        </a:spcBef>
        <a:spcAft>
          <a:spcPct val="0"/>
        </a:spcAft>
        <a:defRPr sz="4500" cap="all" spc="720">
          <a:solidFill>
            <a:srgbClr val="FFFFFF"/>
          </a:solidFill>
          <a:latin typeface="+mn-lt"/>
          <a:ea typeface="+mn-ea"/>
          <a:cs typeface="+mn-cs"/>
          <a:sym typeface="Avenir Light" charset="0"/>
        </a:defRPr>
      </a:lvl1pPr>
      <a:lvl2pPr algn="l" defTabSz="584200" rtl="0" eaLnBrk="0" fontAlgn="base" hangingPunct="0">
        <a:spcBef>
          <a:spcPct val="0"/>
        </a:spcBef>
        <a:spcAft>
          <a:spcPct val="0"/>
        </a:spcAft>
        <a:defRPr sz="4500" cap="all" spc="720">
          <a:solidFill>
            <a:srgbClr val="FFFFFF"/>
          </a:solidFill>
          <a:latin typeface="+mn-lt"/>
          <a:ea typeface="+mn-ea"/>
          <a:cs typeface="+mn-cs"/>
          <a:sym typeface="Avenir Light" charset="0"/>
        </a:defRPr>
      </a:lvl2pPr>
      <a:lvl3pPr algn="l" defTabSz="584200" rtl="0" eaLnBrk="0" fontAlgn="base" hangingPunct="0">
        <a:spcBef>
          <a:spcPct val="0"/>
        </a:spcBef>
        <a:spcAft>
          <a:spcPct val="0"/>
        </a:spcAft>
        <a:defRPr sz="4500" cap="all" spc="720">
          <a:solidFill>
            <a:srgbClr val="FFFFFF"/>
          </a:solidFill>
          <a:latin typeface="+mn-lt"/>
          <a:ea typeface="+mn-ea"/>
          <a:cs typeface="+mn-cs"/>
          <a:sym typeface="Avenir Light" charset="0"/>
        </a:defRPr>
      </a:lvl3pPr>
      <a:lvl4pPr algn="l" defTabSz="584200" rtl="0" eaLnBrk="0" fontAlgn="base" hangingPunct="0">
        <a:spcBef>
          <a:spcPct val="0"/>
        </a:spcBef>
        <a:spcAft>
          <a:spcPct val="0"/>
        </a:spcAft>
        <a:defRPr sz="4500" cap="all" spc="720">
          <a:solidFill>
            <a:srgbClr val="FFFFFF"/>
          </a:solidFill>
          <a:latin typeface="+mn-lt"/>
          <a:ea typeface="+mn-ea"/>
          <a:cs typeface="+mn-cs"/>
          <a:sym typeface="Avenir Light" charset="0"/>
        </a:defRPr>
      </a:lvl4pPr>
      <a:lvl5pPr algn="l" defTabSz="584200" rtl="0" eaLnBrk="0" fontAlgn="base" hangingPunct="0">
        <a:spcBef>
          <a:spcPct val="0"/>
        </a:spcBef>
        <a:spcAft>
          <a:spcPct val="0"/>
        </a:spcAft>
        <a:defRPr sz="4500" cap="all" spc="720">
          <a:solidFill>
            <a:srgbClr val="FFFFFF"/>
          </a:solidFill>
          <a:latin typeface="+mn-lt"/>
          <a:ea typeface="+mn-ea"/>
          <a:cs typeface="+mn-cs"/>
          <a:sym typeface="Avenir Light" charset="0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9pPr>
    </p:titleStyle>
    <p:bodyStyle>
      <a:lvl1pPr marL="469900" indent="-469900" algn="l" defTabSz="584200" rtl="0" eaLnBrk="0" fontAlgn="base" hangingPunct="0">
        <a:spcBef>
          <a:spcPts val="4200"/>
        </a:spcBef>
        <a:spcAft>
          <a:spcPct val="0"/>
        </a:spcAft>
        <a:buClr>
          <a:srgbClr val="646464"/>
        </a:buClr>
        <a:buSzPct val="90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Avenir Light" charset="0"/>
        </a:defRPr>
      </a:lvl1pPr>
      <a:lvl2pPr marL="939800" indent="-469900" algn="l" defTabSz="584200" rtl="0" eaLnBrk="0" fontAlgn="base" hangingPunct="0">
        <a:spcBef>
          <a:spcPts val="4200"/>
        </a:spcBef>
        <a:spcAft>
          <a:spcPct val="0"/>
        </a:spcAft>
        <a:buClr>
          <a:srgbClr val="646464"/>
        </a:buClr>
        <a:buSzPct val="90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Avenir Light" charset="0"/>
        </a:defRPr>
      </a:lvl2pPr>
      <a:lvl3pPr marL="1409700" indent="-469900" algn="l" defTabSz="584200" rtl="0" eaLnBrk="0" fontAlgn="base" hangingPunct="0">
        <a:spcBef>
          <a:spcPts val="4200"/>
        </a:spcBef>
        <a:spcAft>
          <a:spcPct val="0"/>
        </a:spcAft>
        <a:buClr>
          <a:srgbClr val="646464"/>
        </a:buClr>
        <a:buSzPct val="90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Avenir Light" charset="0"/>
        </a:defRPr>
      </a:lvl3pPr>
      <a:lvl4pPr marL="1879600" indent="-469900" algn="l" defTabSz="584200" rtl="0" eaLnBrk="0" fontAlgn="base" hangingPunct="0">
        <a:spcBef>
          <a:spcPts val="4200"/>
        </a:spcBef>
        <a:spcAft>
          <a:spcPct val="0"/>
        </a:spcAft>
        <a:buClr>
          <a:srgbClr val="646464"/>
        </a:buClr>
        <a:buSzPct val="90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Avenir Light" charset="0"/>
        </a:defRPr>
      </a:lvl4pPr>
      <a:lvl5pPr marL="2349500" indent="-469900" algn="l" defTabSz="584200" rtl="0" eaLnBrk="0" fontAlgn="base" hangingPunct="0">
        <a:spcBef>
          <a:spcPts val="4200"/>
        </a:spcBef>
        <a:spcAft>
          <a:spcPct val="0"/>
        </a:spcAft>
        <a:buClr>
          <a:srgbClr val="646464"/>
        </a:buClr>
        <a:buSzPct val="90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Avenir Light" charset="0"/>
        </a:defRPr>
      </a:lvl5pPr>
      <a:lvl6pPr marL="28194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6pPr>
      <a:lvl7pPr marL="32893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7pPr>
      <a:lvl8pPr marL="37592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8pPr>
      <a:lvl9pPr marL="42291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jpeg"/><Relationship Id="rId3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asted-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307975"/>
            <a:ext cx="1990725" cy="850900"/>
          </a:xfrm>
          <a:prstGeom prst="rect">
            <a:avLst/>
          </a:prstGeom>
          <a:noFill/>
          <a:ln>
            <a:noFill/>
          </a:ln>
          <a:effectLst>
            <a:outerShdw blurRad="50800" dist="25400" dir="3599997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3076" name="pasted-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63" y="320675"/>
            <a:ext cx="2655887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3077" name="pasted-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313" y="320675"/>
            <a:ext cx="1957387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43" name="pasted-imag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0863" y="371475"/>
            <a:ext cx="1957387" cy="723900"/>
          </a:xfrm>
          <a:prstGeom prst="rect">
            <a:avLst/>
          </a:prstGeom>
          <a:noFill/>
          <a:ln>
            <a:noFill/>
          </a:ln>
          <a:effectLst>
            <a:outerShdw blurRad="50800" dist="25400" dir="3599997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3079" name="Shape 144"/>
          <p:cNvSpPr>
            <a:spLocks noChangeArrowheads="1"/>
          </p:cNvSpPr>
          <p:nvPr/>
        </p:nvSpPr>
        <p:spPr bwMode="auto">
          <a:xfrm>
            <a:off x="4297363" y="7810500"/>
            <a:ext cx="86518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eaLnBrk="1"/>
            <a:r>
              <a:rPr lang="en-US" altLang="en-US" sz="3600">
                <a:latin typeface="Arial" charset="0"/>
                <a:sym typeface="Arial" charset="0"/>
              </a:rPr>
              <a:t>Temporal Ecology Lab, Harvard University</a:t>
            </a:r>
          </a:p>
        </p:txBody>
      </p:sp>
      <p:sp>
        <p:nvSpPr>
          <p:cNvPr id="3080" name="Shape 145"/>
          <p:cNvSpPr>
            <a:spLocks noChangeArrowheads="1"/>
          </p:cNvSpPr>
          <p:nvPr/>
        </p:nvSpPr>
        <p:spPr bwMode="auto">
          <a:xfrm>
            <a:off x="7518400" y="8397875"/>
            <a:ext cx="5345113" cy="128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 eaLnBrk="1"/>
            <a:r>
              <a:rPr lang="en-US" altLang="en-US" sz="2300"/>
              <a:t>Suzanne Mrozak, Volunteer Coordinator</a:t>
            </a:r>
          </a:p>
          <a:p>
            <a:pPr algn="r" eaLnBrk="1"/>
            <a:r>
              <a:rPr lang="en-US" altLang="en-US" sz="2300"/>
              <a:t>Danny Schissler, Intern</a:t>
            </a:r>
          </a:p>
          <a:p>
            <a:pPr algn="r" eaLnBrk="1"/>
            <a:r>
              <a:rPr lang="en-US" altLang="en-US" sz="2300"/>
              <a:t>Cat Chamberlain, Graduate Student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73683" y="4042700"/>
            <a:ext cx="7257435" cy="1456809"/>
          </a:xfrm>
          <a:prstGeom prst="rect">
            <a:avLst/>
          </a:prstGeom>
          <a:solidFill>
            <a:srgbClr val="547A2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apyrus" charset="0"/>
                <a:ea typeface="Papyrus" charset="0"/>
                <a:cs typeface="Papyrus" charset="0"/>
                <a:sym typeface="Avenir Light"/>
              </a:rPr>
              <a:t>Tree</a:t>
            </a:r>
            <a:r>
              <a:rPr kumimoji="0" lang="en-US" sz="48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apyrus" charset="0"/>
                <a:ea typeface="Papyrus" charset="0"/>
                <a:cs typeface="Papyrus" charset="0"/>
                <a:sym typeface="Avenir Light"/>
              </a:rPr>
              <a:t> S</a:t>
            </a:r>
            <a:r>
              <a:rPr kumimoji="0" lang="en-US" sz="4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apyrus" charset="0"/>
                <a:ea typeface="Papyrus" charset="0"/>
                <a:cs typeface="Papyrus" charset="0"/>
                <a:sym typeface="Avenir Light"/>
              </a:rPr>
              <a:t>potters 2016 Review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latin typeface="Papyrus" charset="0"/>
                <a:ea typeface="Papyrus" charset="0"/>
                <a:cs typeface="Papyrus" charset="0"/>
                <a:sym typeface="Avenir Light"/>
              </a:rPr>
              <a:t>Arnold Arboretum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Papyrus" charset="0"/>
              <a:ea typeface="Papyrus" charset="0"/>
              <a:cs typeface="Papyrus" charset="0"/>
              <a:sym typeface="Avenir Light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160" y="1750141"/>
            <a:ext cx="9219381" cy="73755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3380" y="570076"/>
            <a:ext cx="1106694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venir Light"/>
              </a:rPr>
              <a:t>Another dataset from USA-NPN I investigated</a:t>
            </a:r>
            <a:r>
              <a:rPr kumimoji="0" lang="is-IS" sz="4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venir Light"/>
              </a:rPr>
              <a:t>…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199957228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27101357381_dbbe176b16_z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796" y="4734232"/>
            <a:ext cx="5979788" cy="4783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31748" name="27460114451_d79020eb59_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50" y="417219"/>
            <a:ext cx="6439946" cy="5153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" t="13343" r="5708" b="34375"/>
          <a:stretch/>
        </p:blipFill>
        <p:spPr>
          <a:xfrm rot="10800000" flipH="1" flipV="1">
            <a:off x="1190933" y="909227"/>
            <a:ext cx="10622935" cy="8192983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/>
  <p:timing>
    <p:tnLst>
      <p:par>
        <p:cTn id="1" dur="indefinite" restart="never" fill="hold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5000"/>
            <a:lum/>
          </a:blip>
          <a:srcRect/>
          <a:tile tx="1905000" ty="-508000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142" y="698090"/>
            <a:ext cx="11684000" cy="1422400"/>
          </a:xfrm>
        </p:spPr>
        <p:txBody>
          <a:bodyPr>
            <a:normAutofit/>
          </a:bodyPr>
          <a:lstStyle/>
          <a:p>
            <a:r>
              <a:rPr lang="en-US" sz="5400" b="1" dirty="0" smtClean="0">
                <a:solidFill>
                  <a:srgbClr val="800E02"/>
                </a:solidFill>
              </a:rPr>
              <a:t>Future goals and plans</a:t>
            </a:r>
            <a:endParaRPr lang="en-US" sz="5400" b="1" dirty="0">
              <a:solidFill>
                <a:srgbClr val="800E0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48387" y="2440012"/>
            <a:ext cx="9055510" cy="4411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742950" marR="0" indent="-74295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dirty="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Avenir Light"/>
              </a:rPr>
              <a:t>Picture Post – Crowdsourcing and Time lapse video</a:t>
            </a:r>
          </a:p>
          <a:p>
            <a:pPr marL="742950" marR="0" indent="-74295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venir Light"/>
              </a:rPr>
              <a:t>New</a:t>
            </a: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venir Light"/>
              </a:rPr>
              <a:t> Beech Tree</a:t>
            </a:r>
          </a:p>
          <a:p>
            <a:pPr marL="742950" marR="0" indent="-74295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Avenir Light"/>
              </a:rPr>
              <a:t>New</a:t>
            </a:r>
            <a:r>
              <a:rPr lang="en-US" dirty="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Avenir Light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Avenir Light"/>
              </a:rPr>
              <a:t>Phenophase</a:t>
            </a:r>
            <a:r>
              <a:rPr lang="en-US" dirty="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Avenir Light"/>
              </a:rPr>
              <a:t> Guides</a:t>
            </a:r>
          </a:p>
          <a:p>
            <a:pPr marL="742950" marR="0" indent="-74295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venir Light"/>
              </a:rPr>
              <a:t>More</a:t>
            </a: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venir Light"/>
              </a:rPr>
              <a:t> outreach and attempt to integrate other more ages – i.e. Sprouts program?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57583231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27347150352_9a80c92288_o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02400" y="4878388"/>
            <a:ext cx="6502400" cy="4876800"/>
          </a:xfrm>
        </p:spPr>
      </p:pic>
      <p:pic>
        <p:nvPicPr>
          <p:cNvPr id="28674" name="27074521002_c0be31e5a0_o.jpg"/>
          <p:cNvPicPr>
            <a:picLocks noGrp="1"/>
          </p:cNvPicPr>
          <p:nvPr>
            <p:ph type="pic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6502400" cy="4876800"/>
          </a:xfrm>
        </p:spPr>
      </p:pic>
      <p:sp>
        <p:nvSpPr>
          <p:cNvPr id="243" name="Shape 243"/>
          <p:cNvSpPr/>
          <p:nvPr/>
        </p:nvSpPr>
        <p:spPr>
          <a:xfrm>
            <a:off x="6832600" y="1714500"/>
            <a:ext cx="5842000" cy="144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900">
                <a:effectLst>
                  <a:outerShdw blurRad="12700" dist="12700" dir="8040000" rotWithShape="0">
                    <a:srgbClr val="FFFFFF"/>
                  </a:outerShdw>
                </a:effectLst>
              </a:defRPr>
            </a:lvl1pPr>
          </a:lstStyle>
          <a:p>
            <a:pPr algn="ctr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ern="0">
                <a:latin typeface="+mn-lt"/>
                <a:ea typeface="+mn-ea"/>
                <a:cs typeface="+mn-cs"/>
                <a:sym typeface="Avenir Light"/>
              </a:rPr>
              <a:t>Photographs from our flickr site</a:t>
            </a:r>
          </a:p>
        </p:txBody>
      </p:sp>
      <p:sp>
        <p:nvSpPr>
          <p:cNvPr id="28676" name="Shape 244"/>
          <p:cNvSpPr>
            <a:spLocks noChangeArrowheads="1"/>
          </p:cNvSpPr>
          <p:nvPr/>
        </p:nvSpPr>
        <p:spPr bwMode="auto">
          <a:xfrm>
            <a:off x="-47625" y="7107238"/>
            <a:ext cx="659765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eaLnBrk="1"/>
            <a:r>
              <a:rPr lang="en-US" altLang="en-US" sz="1800"/>
              <a:t>https://www.flickr.com/groups/arnold_arboretum_tree_spotters/</a:t>
            </a:r>
          </a:p>
        </p:txBody>
      </p:sp>
      <p:sp>
        <p:nvSpPr>
          <p:cNvPr id="28677" name="Shape 245"/>
          <p:cNvSpPr>
            <a:spLocks noChangeArrowheads="1"/>
          </p:cNvSpPr>
          <p:nvPr/>
        </p:nvSpPr>
        <p:spPr bwMode="auto">
          <a:xfrm>
            <a:off x="10248900" y="9180513"/>
            <a:ext cx="26971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eaLnBrk="1"/>
            <a:r>
              <a:rPr lang="en-US" altLang="en-US" sz="2800"/>
              <a:t>American Beech</a:t>
            </a:r>
          </a:p>
        </p:txBody>
      </p:sp>
      <p:sp>
        <p:nvSpPr>
          <p:cNvPr id="28678" name="Shape 246"/>
          <p:cNvSpPr>
            <a:spLocks noChangeArrowheads="1"/>
          </p:cNvSpPr>
          <p:nvPr/>
        </p:nvSpPr>
        <p:spPr bwMode="auto">
          <a:xfrm>
            <a:off x="3614738" y="4294188"/>
            <a:ext cx="28733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eaLnBrk="1"/>
            <a:r>
              <a:rPr lang="en-US" altLang="en-US" sz="2800"/>
              <a:t>Shagbark Hickory</a:t>
            </a: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24097839779_9c85ef60ec_o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02400" y="0"/>
            <a:ext cx="6502400" cy="4876800"/>
          </a:xfrm>
        </p:spPr>
      </p:pic>
      <p:pic>
        <p:nvPicPr>
          <p:cNvPr id="29698" name="24520244585_bce2aaa349_z.jpg"/>
          <p:cNvPicPr>
            <a:picLocks noGrp="1"/>
          </p:cNvPicPr>
          <p:nvPr>
            <p:ph type="pic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02400" y="4876800"/>
            <a:ext cx="6502400" cy="4876800"/>
          </a:xfrm>
        </p:spPr>
      </p:pic>
      <p:pic>
        <p:nvPicPr>
          <p:cNvPr id="29699" name="25528352185_f2de3eee3b_o.jpg"/>
          <p:cNvPicPr>
            <a:picLocks noGrp="1" noChangeAspect="1"/>
          </p:cNvPicPr>
          <p:nvPr>
            <p:ph type="pic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9700" name="Shape 251"/>
          <p:cNvSpPr>
            <a:spLocks noChangeArrowheads="1"/>
          </p:cNvSpPr>
          <p:nvPr/>
        </p:nvSpPr>
        <p:spPr bwMode="auto">
          <a:xfrm>
            <a:off x="4135438" y="6789738"/>
            <a:ext cx="2282825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eaLnBrk="1"/>
            <a:r>
              <a:rPr lang="en-US" altLang="en-US" sz="2400"/>
              <a:t>Yellow </a:t>
            </a:r>
            <a:r>
              <a:rPr lang="en-US" altLang="en-US" sz="2600"/>
              <a:t>Buckeye</a:t>
            </a:r>
          </a:p>
        </p:txBody>
      </p:sp>
      <p:sp>
        <p:nvSpPr>
          <p:cNvPr id="29701" name="Shape 252"/>
          <p:cNvSpPr>
            <a:spLocks noChangeArrowheads="1"/>
          </p:cNvSpPr>
          <p:nvPr/>
        </p:nvSpPr>
        <p:spPr bwMode="auto">
          <a:xfrm>
            <a:off x="11258550" y="4084638"/>
            <a:ext cx="17748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eaLnBrk="1"/>
            <a:r>
              <a:rPr lang="en-US" altLang="en-US" sz="2800"/>
              <a:t>River Birch</a:t>
            </a:r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27374706891_14f92b361d_o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6502400" cy="4876800"/>
          </a:xfrm>
        </p:spPr>
      </p:pic>
      <p:pic>
        <p:nvPicPr>
          <p:cNvPr id="30722" name="25437939251_2e691a0d52_o.jpg"/>
          <p:cNvPicPr>
            <a:picLocks noGrp="1"/>
          </p:cNvPicPr>
          <p:nvPr>
            <p:ph type="pic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4878388"/>
            <a:ext cx="6502400" cy="4876800"/>
          </a:xfrm>
        </p:spPr>
      </p:pic>
      <p:pic>
        <p:nvPicPr>
          <p:cNvPr id="30723" name="27101357581_7c5328a68c_o.jpg"/>
          <p:cNvPicPr>
            <a:picLocks noGrp="1" noChangeAspect="1"/>
          </p:cNvPicPr>
          <p:nvPr>
            <p:ph type="pic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02400" y="0"/>
            <a:ext cx="6502400" cy="9753600"/>
          </a:xfrm>
        </p:spPr>
      </p:pic>
      <p:sp>
        <p:nvSpPr>
          <p:cNvPr id="30724" name="Shape 257"/>
          <p:cNvSpPr>
            <a:spLocks noChangeArrowheads="1"/>
          </p:cNvSpPr>
          <p:nvPr/>
        </p:nvSpPr>
        <p:spPr bwMode="auto">
          <a:xfrm>
            <a:off x="6605588" y="9147175"/>
            <a:ext cx="33099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eaLnBrk="1"/>
            <a:r>
              <a:rPr lang="en-US" altLang="en-US" sz="2800"/>
              <a:t>American Basswood</a:t>
            </a:r>
          </a:p>
        </p:txBody>
      </p:sp>
      <p:sp>
        <p:nvSpPr>
          <p:cNvPr id="30725" name="Shape 258"/>
          <p:cNvSpPr>
            <a:spLocks noChangeArrowheads="1"/>
          </p:cNvSpPr>
          <p:nvPr/>
        </p:nvSpPr>
        <p:spPr bwMode="auto">
          <a:xfrm>
            <a:off x="3165475" y="6858000"/>
            <a:ext cx="19986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eaLnBrk="1"/>
            <a:r>
              <a:rPr lang="en-US" altLang="en-US" sz="2800"/>
              <a:t>Yellow Birch</a:t>
            </a:r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hape 266"/>
          <p:cNvSpPr>
            <a:spLocks noGrp="1"/>
          </p:cNvSpPr>
          <p:nvPr>
            <p:ph type="body" idx="14"/>
          </p:nvPr>
        </p:nvSpPr>
        <p:spPr>
          <a:xfrm>
            <a:off x="896938" y="927100"/>
            <a:ext cx="11210925" cy="154940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sz="4200"/>
              <a:t>Thank you, Volunteers, for being so dedicated.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4200"/>
              <a:t>There is no way we could do this without you.</a:t>
            </a:r>
          </a:p>
        </p:txBody>
      </p:sp>
      <p:pic>
        <p:nvPicPr>
          <p:cNvPr id="32770" name="A flava.jpg"/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2700" y="3575050"/>
            <a:ext cx="13096875" cy="6178550"/>
          </a:xfrm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ChangeArrowheads="1"/>
          </p:cNvSpPr>
          <p:nvPr/>
        </p:nvSpPr>
        <p:spPr bwMode="auto">
          <a:xfrm>
            <a:off x="4391025" y="596900"/>
            <a:ext cx="4222750" cy="939800"/>
          </a:xfrm>
          <a:prstGeom prst="rect">
            <a:avLst/>
          </a:prstGeom>
          <a:noFill/>
          <a:ln>
            <a:noFill/>
          </a:ln>
          <a:effectLst>
            <a:outerShdw blurRad="50800" dist="25400" dir="3599997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effectLst>
                  <a:outerShdw blurRad="12700" dist="12700" dir="8040000" rotWithShape="0">
                    <a:srgbClr val="585752">
                      <a:alpha val="45000"/>
                    </a:srgbClr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pPr algn="ctr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ern="0"/>
              <a:t>OVERVIEW</a:t>
            </a:r>
          </a:p>
        </p:txBody>
      </p:sp>
      <p:sp>
        <p:nvSpPr>
          <p:cNvPr id="148" name="Shape 148"/>
          <p:cNvSpPr>
            <a:spLocks noChangeShapeType="1"/>
          </p:cNvSpPr>
          <p:nvPr/>
        </p:nvSpPr>
        <p:spPr bwMode="auto">
          <a:xfrm>
            <a:off x="769938" y="1735138"/>
            <a:ext cx="11464925" cy="0"/>
          </a:xfrm>
          <a:prstGeom prst="line">
            <a:avLst/>
          </a:prstGeom>
          <a:noFill/>
          <a:ln w="25400">
            <a:solidFill>
              <a:srgbClr val="FFFFFF"/>
            </a:solidFill>
            <a:miter lim="400000"/>
            <a:headEnd/>
            <a:tailEnd/>
          </a:ln>
          <a:effectLst>
            <a:outerShdw blurRad="50800" dist="25400" dir="3599997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149" name="Shape 149"/>
          <p:cNvSpPr/>
          <p:nvPr/>
        </p:nvSpPr>
        <p:spPr>
          <a:xfrm>
            <a:off x="1381125" y="2087563"/>
            <a:ext cx="8169275" cy="6565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22111" indent="-522111" eaLnBrk="1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90000"/>
              <a:buFontTx/>
              <a:buChar char="•"/>
              <a:defRPr sz="300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sz="3000" kern="0" dirty="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rPr>
              <a:t>The Tree Spotter Story</a:t>
            </a:r>
          </a:p>
          <a:p>
            <a:pPr marL="522111" indent="-522111" eaLnBrk="1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90000"/>
              <a:buFontTx/>
              <a:buChar char="•"/>
              <a:defRPr sz="300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sz="3000" kern="0" dirty="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rPr>
              <a:t>Our Volunteers</a:t>
            </a:r>
          </a:p>
          <a:p>
            <a:pPr marL="992011" lvl="1" indent="-522111" eaLnBrk="1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90000"/>
              <a:buFontTx/>
              <a:buChar char="•"/>
              <a:defRPr sz="300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sz="3000" kern="0" dirty="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rPr>
              <a:t>The Numbers</a:t>
            </a:r>
          </a:p>
          <a:p>
            <a:pPr marL="522111" indent="-522111" eaLnBrk="1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90000"/>
              <a:buFontTx/>
              <a:buChar char="•"/>
              <a:defRPr sz="300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sz="3000" kern="0" dirty="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rPr>
              <a:t>Graphs and </a:t>
            </a:r>
            <a:r>
              <a:rPr sz="3000" kern="0" dirty="0" smtClean="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rPr>
              <a:t>Figures</a:t>
            </a:r>
            <a:endParaRPr lang="en-US" sz="3000" kern="0" dirty="0" smtClean="0">
              <a:effectLst>
                <a:outerShdw blurRad="12700" dist="25400" dir="8160000" rotWithShape="0">
                  <a:srgbClr val="000000"/>
                </a:outerShdw>
              </a:effectLst>
              <a:latin typeface="Avenir Black"/>
              <a:ea typeface="Avenir Black"/>
              <a:cs typeface="Avenir Black"/>
              <a:sym typeface="Avenir Black"/>
            </a:endParaRPr>
          </a:p>
          <a:p>
            <a:pPr marL="522111" indent="-522111" eaLnBrk="1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90000"/>
              <a:buFontTx/>
              <a:buChar char="•"/>
              <a:defRPr sz="300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lang="en-US" sz="3000" kern="0" dirty="0" smtClean="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rPr>
              <a:t>Future Plans</a:t>
            </a:r>
            <a:endParaRPr sz="3000" kern="0" dirty="0">
              <a:effectLst>
                <a:outerShdw blurRad="12700" dist="25400" dir="8160000" rotWithShape="0">
                  <a:srgbClr val="000000"/>
                </a:outerShdw>
              </a:effectLst>
              <a:latin typeface="Avenir Black"/>
              <a:ea typeface="Avenir Black"/>
              <a:cs typeface="Avenir Black"/>
              <a:sym typeface="Avenir Black"/>
            </a:endParaRPr>
          </a:p>
          <a:p>
            <a:pPr marL="522111" indent="-522111" eaLnBrk="1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90000"/>
              <a:buFontTx/>
              <a:buChar char="•"/>
              <a:defRPr sz="300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sz="3000" kern="0" dirty="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rPr>
              <a:t>Photos</a:t>
            </a:r>
          </a:p>
          <a:p>
            <a:pPr marL="522111" indent="-522111" eaLnBrk="1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90000"/>
              <a:buFontTx/>
              <a:buChar char="•"/>
              <a:defRPr sz="300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sz="3000" kern="0" dirty="0" smtClean="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rPr>
              <a:t>THANK </a:t>
            </a:r>
            <a:r>
              <a:rPr sz="3000" kern="0" dirty="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rPr>
              <a:t>YOU!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A flava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2" name="Shape 15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>
                <a:sym typeface="Avenir Light"/>
              </a:rPr>
              <a:t>Our Story</a:t>
            </a:r>
          </a:p>
        </p:txBody>
      </p:sp>
      <p:sp>
        <p:nvSpPr>
          <p:cNvPr id="153" name="Shape 153"/>
          <p:cNvSpPr>
            <a:spLocks noGrp="1"/>
          </p:cNvSpPr>
          <p:nvPr>
            <p:ph type="body" sz="half" idx="1"/>
          </p:nvPr>
        </p:nvSpPr>
        <p:spPr>
          <a:xfrm>
            <a:off x="660400" y="1751013"/>
            <a:ext cx="5080000" cy="7126287"/>
          </a:xfrm>
        </p:spPr>
        <p:txBody>
          <a:bodyPr>
            <a:normAutofit/>
          </a:bodyPr>
          <a:lstStyle/>
          <a:p>
            <a:pPr marL="291338" indent="-291338" defTabSz="432308" eaLnBrk="1" fontAlgn="auto" hangingPunct="1">
              <a:spcBef>
                <a:spcPts val="2300"/>
              </a:spcBef>
              <a:spcAft>
                <a:spcPts val="0"/>
              </a:spcAft>
              <a:defRPr sz="2220"/>
            </a:pPr>
            <a:r>
              <a:rPr sz="2220" dirty="0">
                <a:sym typeface="Avenir Light"/>
              </a:rPr>
              <a:t>The Tree Spotters Citizen Science Program </a:t>
            </a:r>
            <a:r>
              <a:rPr sz="2220" dirty="0" smtClean="0">
                <a:sym typeface="Avenir Light"/>
              </a:rPr>
              <a:t>started</a:t>
            </a:r>
            <a:r>
              <a:rPr lang="en-US" sz="2220" dirty="0" smtClean="0">
                <a:sym typeface="Avenir Light"/>
              </a:rPr>
              <a:t> nearly two years </a:t>
            </a:r>
            <a:r>
              <a:rPr sz="2220" dirty="0" smtClean="0">
                <a:sym typeface="Avenir Light"/>
              </a:rPr>
              <a:t>ago </a:t>
            </a:r>
            <a:r>
              <a:rPr sz="2220" dirty="0">
                <a:sym typeface="Avenir Light"/>
              </a:rPr>
              <a:t>through Lizzie Wolkovich’s Temporal Ecology Lab.</a:t>
            </a:r>
          </a:p>
          <a:p>
            <a:pPr marL="291338" indent="-291338" defTabSz="432308" eaLnBrk="1" fontAlgn="auto" hangingPunct="1">
              <a:spcBef>
                <a:spcPts val="2300"/>
              </a:spcBef>
              <a:spcAft>
                <a:spcPts val="0"/>
              </a:spcAft>
              <a:defRPr sz="2220"/>
            </a:pPr>
            <a:r>
              <a:rPr sz="2220" dirty="0">
                <a:sym typeface="Avenir Light"/>
              </a:rPr>
              <a:t>The first meeting for the project was held March 25, 2015.</a:t>
            </a:r>
          </a:p>
          <a:p>
            <a:pPr marL="291338" indent="-291338" defTabSz="432308" eaLnBrk="1" fontAlgn="auto" hangingPunct="1">
              <a:spcBef>
                <a:spcPts val="2300"/>
              </a:spcBef>
              <a:spcAft>
                <a:spcPts val="0"/>
              </a:spcAft>
              <a:defRPr sz="2220"/>
            </a:pPr>
            <a:r>
              <a:rPr sz="2220" dirty="0">
                <a:sym typeface="Avenir Light"/>
              </a:rPr>
              <a:t>The aim of the project is to work with local citizen scientists and collect phenological observations for 55 individual trees throughout the arboretum.</a:t>
            </a:r>
          </a:p>
          <a:p>
            <a:pPr marL="291338" indent="-291338" defTabSz="432308" eaLnBrk="1" fontAlgn="auto" hangingPunct="1">
              <a:spcBef>
                <a:spcPts val="2300"/>
              </a:spcBef>
              <a:spcAft>
                <a:spcPts val="0"/>
              </a:spcAft>
              <a:defRPr sz="2220"/>
            </a:pPr>
            <a:r>
              <a:rPr sz="2220" dirty="0">
                <a:sym typeface="Avenir Light"/>
              </a:rPr>
              <a:t>Volunteers record observations for 11 different phenophases in Nature’s Notebook, an online portal system through the USA National Phenology Network (NPN).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26708810251_570de67feb_o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61" name="Shape 16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>
                <a:sym typeface="Avenir Light"/>
              </a:rPr>
              <a:t>Our Volunteers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26923232085_8c6006256f_z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64" name="Shape 16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>
                <a:sym typeface="Avenir Light"/>
              </a:rPr>
              <a:t>The numbers</a:t>
            </a:r>
          </a:p>
        </p:txBody>
      </p:sp>
      <p:sp>
        <p:nvSpPr>
          <p:cNvPr id="165" name="Shape 165"/>
          <p:cNvSpPr>
            <a:spLocks noGrp="1"/>
          </p:cNvSpPr>
          <p:nvPr>
            <p:ph type="body" sz="half" idx="1"/>
          </p:nvPr>
        </p:nvSpPr>
        <p:spPr>
          <a:xfrm>
            <a:off x="660400" y="1884363"/>
            <a:ext cx="5080000" cy="6992937"/>
          </a:xfrm>
        </p:spPr>
        <p:txBody>
          <a:bodyPr>
            <a:normAutofit/>
          </a:bodyPr>
          <a:lstStyle/>
          <a:p>
            <a:pPr marL="263779" indent="-263779" defTabSz="391414" eaLnBrk="1" fontAlgn="auto" hangingPunct="1">
              <a:spcBef>
                <a:spcPts val="2100"/>
              </a:spcBef>
              <a:spcAft>
                <a:spcPts val="0"/>
              </a:spcAft>
              <a:defRPr sz="2010"/>
            </a:pPr>
            <a:r>
              <a:rPr sz="2010" dirty="0">
                <a:sym typeface="Avenir Light"/>
              </a:rPr>
              <a:t>The first training session was held May 17, 2015.</a:t>
            </a:r>
          </a:p>
          <a:p>
            <a:pPr marL="263779" indent="-263779" defTabSz="391414" eaLnBrk="1" fontAlgn="auto" hangingPunct="1">
              <a:spcBef>
                <a:spcPts val="2100"/>
              </a:spcBef>
              <a:spcAft>
                <a:spcPts val="0"/>
              </a:spcAft>
              <a:defRPr sz="2010"/>
            </a:pPr>
            <a:r>
              <a:rPr sz="2010" dirty="0">
                <a:sym typeface="Avenir Light"/>
              </a:rPr>
              <a:t>So far, there have been </a:t>
            </a:r>
            <a:r>
              <a:rPr sz="2010" dirty="0" smtClean="0">
                <a:sym typeface="Avenir Light"/>
              </a:rPr>
              <a:t>1</a:t>
            </a:r>
            <a:r>
              <a:rPr lang="en-US" sz="2010" dirty="0" smtClean="0">
                <a:sym typeface="Avenir Light"/>
              </a:rPr>
              <a:t>96</a:t>
            </a:r>
            <a:r>
              <a:rPr sz="2010" dirty="0" smtClean="0">
                <a:sym typeface="Avenir Light"/>
              </a:rPr>
              <a:t> </a:t>
            </a:r>
            <a:r>
              <a:rPr sz="2010" dirty="0">
                <a:sym typeface="Avenir Light"/>
              </a:rPr>
              <a:t>individuals in the local community trained to Tree Spot.</a:t>
            </a:r>
          </a:p>
          <a:p>
            <a:pPr marL="263779" indent="-263779" defTabSz="391414" eaLnBrk="1" fontAlgn="auto" hangingPunct="1">
              <a:spcBef>
                <a:spcPts val="2100"/>
              </a:spcBef>
              <a:spcAft>
                <a:spcPts val="0"/>
              </a:spcAft>
              <a:defRPr sz="2010"/>
            </a:pPr>
            <a:r>
              <a:rPr sz="2010" dirty="0">
                <a:sym typeface="Avenir Light"/>
              </a:rPr>
              <a:t>Of those </a:t>
            </a:r>
            <a:r>
              <a:rPr sz="2010" dirty="0" smtClean="0">
                <a:sym typeface="Avenir Light"/>
              </a:rPr>
              <a:t>1</a:t>
            </a:r>
            <a:r>
              <a:rPr lang="en-US" sz="2010" dirty="0" smtClean="0">
                <a:sym typeface="Avenir Light"/>
              </a:rPr>
              <a:t>96</a:t>
            </a:r>
            <a:r>
              <a:rPr sz="2010" dirty="0" smtClean="0">
                <a:sym typeface="Avenir Light"/>
              </a:rPr>
              <a:t> </a:t>
            </a:r>
            <a:r>
              <a:rPr sz="2010" dirty="0">
                <a:sym typeface="Avenir Light"/>
              </a:rPr>
              <a:t>trained, </a:t>
            </a:r>
            <a:r>
              <a:rPr lang="en-US" sz="2010" dirty="0" smtClean="0">
                <a:sym typeface="Avenir Light"/>
              </a:rPr>
              <a:t>64</a:t>
            </a:r>
            <a:r>
              <a:rPr sz="2010" dirty="0" smtClean="0">
                <a:sym typeface="Avenir Light"/>
              </a:rPr>
              <a:t> </a:t>
            </a:r>
            <a:r>
              <a:rPr sz="2010" dirty="0">
                <a:sym typeface="Avenir Light"/>
              </a:rPr>
              <a:t>observers are still active today, which gives us a retention rate of </a:t>
            </a:r>
            <a:r>
              <a:rPr sz="2010" dirty="0" smtClean="0">
                <a:solidFill>
                  <a:schemeClr val="accent5"/>
                </a:solidFill>
                <a:sym typeface="Avenir Light"/>
              </a:rPr>
              <a:t>3</a:t>
            </a:r>
            <a:r>
              <a:rPr lang="en-US" sz="2010" dirty="0" smtClean="0">
                <a:solidFill>
                  <a:schemeClr val="accent5"/>
                </a:solidFill>
                <a:sym typeface="Avenir Light"/>
              </a:rPr>
              <a:t>2.65</a:t>
            </a:r>
            <a:r>
              <a:rPr sz="2010" dirty="0" smtClean="0">
                <a:solidFill>
                  <a:schemeClr val="accent5"/>
                </a:solidFill>
                <a:sym typeface="Avenir Light"/>
              </a:rPr>
              <a:t>%! </a:t>
            </a:r>
            <a:endParaRPr sz="2010" dirty="0">
              <a:solidFill>
                <a:schemeClr val="accent5"/>
              </a:solidFill>
              <a:sym typeface="Avenir Light"/>
            </a:endParaRPr>
          </a:p>
          <a:p>
            <a:pPr marL="263779" indent="-263779" defTabSz="391414" eaLnBrk="1" fontAlgn="auto" hangingPunct="1">
              <a:spcBef>
                <a:spcPts val="2100"/>
              </a:spcBef>
              <a:spcAft>
                <a:spcPts val="0"/>
              </a:spcAft>
              <a:defRPr sz="2010"/>
            </a:pPr>
            <a:r>
              <a:rPr sz="2010" dirty="0">
                <a:sym typeface="Avenir Light"/>
              </a:rPr>
              <a:t>The NPN recommends striving for a retention rate of </a:t>
            </a:r>
            <a:r>
              <a:rPr sz="2010" dirty="0">
                <a:solidFill>
                  <a:schemeClr val="accent5"/>
                </a:solidFill>
                <a:sym typeface="Avenir Light"/>
              </a:rPr>
              <a:t>20%.</a:t>
            </a:r>
          </a:p>
          <a:p>
            <a:pPr marL="263779" indent="-263779" defTabSz="391414" eaLnBrk="1" fontAlgn="auto" hangingPunct="1">
              <a:spcBef>
                <a:spcPts val="2100"/>
              </a:spcBef>
              <a:spcAft>
                <a:spcPts val="0"/>
              </a:spcAft>
              <a:defRPr sz="2010"/>
            </a:pPr>
            <a:r>
              <a:rPr sz="2010" dirty="0" smtClean="0">
                <a:sym typeface="Avenir Light"/>
              </a:rPr>
              <a:t>1</a:t>
            </a:r>
            <a:r>
              <a:rPr lang="en-US" sz="2010" dirty="0" smtClean="0">
                <a:sym typeface="Avenir Light"/>
              </a:rPr>
              <a:t>69</a:t>
            </a:r>
            <a:r>
              <a:rPr sz="2010" dirty="0" smtClean="0">
                <a:sym typeface="Avenir Light"/>
              </a:rPr>
              <a:t> </a:t>
            </a:r>
            <a:r>
              <a:rPr sz="2010" dirty="0">
                <a:sym typeface="Avenir Light"/>
              </a:rPr>
              <a:t>Tree Spotter volunteers have registered accounts on the Nature’s Notebook website, giving us a success rate of </a:t>
            </a:r>
            <a:r>
              <a:rPr lang="en-US" sz="2010" dirty="0" smtClean="0">
                <a:solidFill>
                  <a:schemeClr val="accent5"/>
                </a:solidFill>
                <a:sym typeface="Avenir Light"/>
              </a:rPr>
              <a:t>37.87</a:t>
            </a:r>
            <a:r>
              <a:rPr sz="2010" dirty="0" smtClean="0">
                <a:solidFill>
                  <a:schemeClr val="accent5"/>
                </a:solidFill>
                <a:sym typeface="Avenir Light"/>
              </a:rPr>
              <a:t>%</a:t>
            </a:r>
            <a:r>
              <a:rPr sz="2010" dirty="0" smtClean="0">
                <a:sym typeface="Avenir Light"/>
              </a:rPr>
              <a:t> </a:t>
            </a:r>
            <a:r>
              <a:rPr sz="2010" dirty="0">
                <a:sym typeface="Avenir Light"/>
              </a:rPr>
              <a:t>of users who have completely signed up and been trained. </a:t>
            </a:r>
          </a:p>
          <a:p>
            <a:pPr marL="263779" indent="-263779" defTabSz="391414" eaLnBrk="1" fontAlgn="auto" hangingPunct="1">
              <a:spcBef>
                <a:spcPts val="2100"/>
              </a:spcBef>
              <a:spcAft>
                <a:spcPts val="0"/>
              </a:spcAft>
              <a:defRPr sz="2010"/>
            </a:pPr>
            <a:r>
              <a:rPr sz="2010" dirty="0">
                <a:sym typeface="Avenir Light"/>
              </a:rPr>
              <a:t>We are SO pleased with our volunteers!! Thank you!</a:t>
            </a: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006" y="1765300"/>
            <a:ext cx="9566788" cy="6833420"/>
          </a:xfrm>
          <a:prstGeom prst="rect">
            <a:avLst/>
          </a:prstGeom>
        </p:spPr>
      </p:pic>
      <p:sp>
        <p:nvSpPr>
          <p:cNvPr id="167" name="Shape 167"/>
          <p:cNvSpPr>
            <a:spLocks noGrp="1"/>
          </p:cNvSpPr>
          <p:nvPr>
            <p:ph type="title"/>
          </p:nvPr>
        </p:nvSpPr>
        <p:spPr>
          <a:xfrm>
            <a:off x="660400" y="342900"/>
            <a:ext cx="11684000" cy="1422400"/>
          </a:xfrm>
        </p:spPr>
        <p:txBody>
          <a:bodyPr/>
          <a:lstStyle>
            <a:lvl1pPr algn="ctr" defTabSz="496570">
              <a:defRPr sz="3825" spc="612"/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>
                <a:sym typeface="Avenir Light"/>
              </a:rPr>
              <a:t>Total observations and observers per tree this year</a:t>
            </a:r>
          </a:p>
        </p:txBody>
      </p:sp>
      <p:sp>
        <p:nvSpPr>
          <p:cNvPr id="9219" name="Shape 169"/>
          <p:cNvSpPr>
            <a:spLocks noChangeArrowheads="1"/>
          </p:cNvSpPr>
          <p:nvPr/>
        </p:nvSpPr>
        <p:spPr bwMode="auto">
          <a:xfrm>
            <a:off x="9418638" y="2800350"/>
            <a:ext cx="219392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eaLnBrk="1"/>
            <a:r>
              <a:rPr lang="en-US" altLang="en-US" sz="2300">
                <a:solidFill>
                  <a:srgbClr val="000000"/>
                </a:solidFill>
              </a:rPr>
              <a:t>Common Name</a:t>
            </a:r>
          </a:p>
        </p:txBody>
      </p:sp>
      <p:sp>
        <p:nvSpPr>
          <p:cNvPr id="170" name="Shape 170"/>
          <p:cNvSpPr/>
          <p:nvPr/>
        </p:nvSpPr>
        <p:spPr>
          <a:xfrm>
            <a:off x="2388422" y="6752123"/>
            <a:ext cx="717550" cy="1203325"/>
          </a:xfrm>
          <a:prstGeom prst="ellipse">
            <a:avLst/>
          </a:prstGeom>
          <a:ln w="25400">
            <a:solidFill>
              <a:schemeClr val="accent5">
                <a:lumOff val="7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kern="0" cap="all" spc="384">
              <a:latin typeface="Avenir Medium"/>
              <a:ea typeface="Avenir Medium"/>
              <a:cs typeface="Avenir Medium"/>
              <a:sym typeface="Avenir Medium"/>
            </a:endParaRPr>
          </a:p>
        </p:txBody>
      </p:sp>
      <p:sp>
        <p:nvSpPr>
          <p:cNvPr id="171" name="Shape 171"/>
          <p:cNvSpPr/>
          <p:nvPr/>
        </p:nvSpPr>
        <p:spPr>
          <a:xfrm flipH="1">
            <a:off x="3105972" y="7318629"/>
            <a:ext cx="1719262" cy="0"/>
          </a:xfrm>
          <a:prstGeom prst="line">
            <a:avLst/>
          </a:prstGeom>
          <a:ln w="25400">
            <a:solidFill>
              <a:schemeClr val="accent5">
                <a:lumOff val="7000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kern="0" cap="all" spc="384">
              <a:solidFill>
                <a:schemeClr val="accent2">
                  <a:satOff val="44164"/>
                  <a:lumOff val="14231"/>
                </a:schemeClr>
              </a:solidFill>
              <a:latin typeface="Avenir Medium"/>
              <a:ea typeface="Avenir Medium"/>
              <a:cs typeface="Avenir Medium"/>
              <a:sym typeface="Avenir Medium"/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4825234" y="6937629"/>
            <a:ext cx="4052887" cy="762000"/>
          </a:xfrm>
          <a:prstGeom prst="rect">
            <a:avLst/>
          </a:prstGeom>
          <a:ln w="25400">
            <a:solidFill>
              <a:schemeClr val="accent5">
                <a:lumOff val="7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>
                <a:solidFill>
                  <a:schemeClr val="accent5">
                    <a:lumOff val="7000"/>
                  </a:schemeClr>
                </a:solidFill>
              </a:defRPr>
            </a:lvl1pPr>
          </a:lstStyle>
          <a:p>
            <a:pPr algn="ctr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ern="0" dirty="0">
                <a:latin typeface="+mn-lt"/>
                <a:ea typeface="+mn-ea"/>
                <a:cs typeface="+mn-cs"/>
                <a:sym typeface="Avenir Light"/>
              </a:rPr>
              <a:t>The oaks have the fewest number of observations and observers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Total number of observers for each species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0" y="2032000"/>
            <a:ext cx="8686800" cy="764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065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2016-05-22 12.57.34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0795000" y="-6350000"/>
            <a:ext cx="41452800" cy="31089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64464"/>
                  </a:srgbClr>
                </a:solidFill>
              </a14:hiddenFill>
            </a:ext>
          </a:extLst>
        </p:spPr>
      </p:pic>
      <p:sp>
        <p:nvSpPr>
          <p:cNvPr id="216" name="Shape 216"/>
          <p:cNvSpPr/>
          <p:nvPr/>
        </p:nvSpPr>
        <p:spPr>
          <a:xfrm>
            <a:off x="2372263" y="3471287"/>
            <a:ext cx="8260275" cy="281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000000"/>
                </a:solidFill>
              </a:defRPr>
            </a:pPr>
            <a:r>
              <a:rPr kern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venir Light"/>
              </a:rPr>
              <a:t>As of </a:t>
            </a:r>
            <a:r>
              <a:rPr lang="en-US" kern="0" dirty="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Avenir Light"/>
              </a:rPr>
              <a:t>Thursday</a:t>
            </a:r>
            <a:r>
              <a:rPr kern="0" dirty="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Avenir Light"/>
              </a:rPr>
              <a:t>, </a:t>
            </a:r>
            <a:r>
              <a:rPr lang="en-US" kern="0" dirty="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Avenir Light"/>
              </a:rPr>
              <a:t>December</a:t>
            </a:r>
            <a:r>
              <a:rPr kern="0" dirty="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Avenir Light"/>
              </a:rPr>
              <a:t> 1, </a:t>
            </a:r>
            <a:r>
              <a:rPr kern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venir Light"/>
              </a:rPr>
              <a:t>2016</a:t>
            </a:r>
          </a:p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000000"/>
                </a:solidFill>
              </a:defRPr>
            </a:pPr>
            <a:r>
              <a:rPr kern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venir Light"/>
              </a:rPr>
              <a:t>Tree Spotters have recorded…</a:t>
            </a:r>
          </a:p>
          <a:p>
            <a:pPr algn="ctr" eaLnBrk="1" fontAlgn="auto">
              <a:spcBef>
                <a:spcPts val="0"/>
              </a:spcBef>
              <a:spcAft>
                <a:spcPts val="0"/>
              </a:spcAft>
              <a:defRPr sz="5600">
                <a:solidFill>
                  <a:schemeClr val="accent5">
                    <a:hueOff val="-145714"/>
                    <a:satOff val="-8275"/>
                    <a:lumOff val="-14568"/>
                  </a:schemeClr>
                </a:solidFill>
              </a:defRPr>
            </a:pPr>
            <a:r>
              <a:rPr lang="en-US" sz="5600" kern="0" dirty="0" smtClean="0">
                <a:solidFill>
                  <a:schemeClr val="accent5">
                    <a:hueOff val="-145714"/>
                    <a:satOff val="-8275"/>
                    <a:lumOff val="-14568"/>
                  </a:schemeClr>
                </a:solidFill>
                <a:latin typeface="+mn-lt"/>
                <a:ea typeface="+mn-ea"/>
                <a:cs typeface="+mn-cs"/>
                <a:sym typeface="Avenir Light"/>
              </a:rPr>
              <a:t>65,191</a:t>
            </a:r>
            <a:r>
              <a:rPr sz="5600" kern="0" dirty="0" smtClean="0">
                <a:solidFill>
                  <a:schemeClr val="accent5">
                    <a:hueOff val="-145714"/>
                    <a:satOff val="-8275"/>
                    <a:lumOff val="-14568"/>
                  </a:schemeClr>
                </a:solidFill>
                <a:latin typeface="+mn-lt"/>
                <a:ea typeface="+mn-ea"/>
                <a:cs typeface="+mn-cs"/>
                <a:sym typeface="Avenir Light"/>
              </a:rPr>
              <a:t> </a:t>
            </a:r>
            <a:endParaRPr sz="5600" kern="0" dirty="0">
              <a:solidFill>
                <a:schemeClr val="accent5">
                  <a:hueOff val="-145714"/>
                  <a:satOff val="-8275"/>
                  <a:lumOff val="-14568"/>
                </a:schemeClr>
              </a:solidFill>
              <a:latin typeface="+mn-lt"/>
              <a:ea typeface="+mn-ea"/>
              <a:cs typeface="+mn-cs"/>
              <a:sym typeface="Avenir Light"/>
            </a:endParaRPr>
          </a:p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000000"/>
                </a:solidFill>
              </a:defRPr>
            </a:pPr>
            <a:r>
              <a:rPr kern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venir Light"/>
              </a:rPr>
              <a:t>observations in Nature’s Notebook!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00354" y="7040907"/>
            <a:ext cx="10604091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1" dirty="0" smtClean="0">
                <a:solidFill>
                  <a:schemeClr val="accent1"/>
                </a:solidFill>
                <a:latin typeface="+mn-lt"/>
                <a:ea typeface="+mn-ea"/>
                <a:cs typeface="+mn-cs"/>
                <a:sym typeface="Avenir Light"/>
              </a:rPr>
              <a:t>The Appalachian Trail Conservancy has recorded only 45,329 observations in that same timeframe. </a:t>
            </a:r>
            <a:r>
              <a:rPr kumimoji="0" lang="en-US" sz="3200" b="1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Avenir Light"/>
              </a:rPr>
              <a:t> </a:t>
            </a: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Avenir Light"/>
            </a:endParaRP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64" y="968476"/>
            <a:ext cx="11094721" cy="79248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29231" y="250331"/>
            <a:ext cx="9002786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latin typeface="+mn-lt"/>
                <a:ea typeface="+mn-ea"/>
                <a:cs typeface="+mn-cs"/>
                <a:sym typeface="Avenir Light"/>
              </a:rPr>
              <a:t>You have all helped me with my work</a:t>
            </a:r>
            <a:r>
              <a:rPr lang="is-IS" dirty="0" smtClean="0">
                <a:latin typeface="+mn-lt"/>
                <a:ea typeface="+mn-ea"/>
                <a:cs typeface="+mn-cs"/>
                <a:sym typeface="Avenir Light"/>
              </a:rPr>
              <a:t>…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201518578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Light"/>
        <a:ea typeface="Avenir Light"/>
        <a:cs typeface="Avenir Light"/>
      </a:majorFont>
      <a:minorFont>
        <a:latin typeface="Avenir Light"/>
        <a:ea typeface="Avenir Light"/>
        <a:cs typeface="Avenir Ligh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all" spc="384" normalizeH="0" baseline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Light"/>
        <a:ea typeface="Avenir Light"/>
        <a:cs typeface="Avenir Light"/>
      </a:majorFont>
      <a:minorFont>
        <a:latin typeface="Avenir Light"/>
        <a:ea typeface="Avenir Light"/>
        <a:cs typeface="Avenir Ligh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all" spc="384" normalizeH="0" baseline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387</Words>
  <Application>Microsoft Macintosh PowerPoint</Application>
  <PresentationFormat>Custom</PresentationFormat>
  <Paragraphs>53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Avenir Light</vt:lpstr>
      <vt:lpstr>Arial</vt:lpstr>
      <vt:lpstr>Helvetica Neue</vt:lpstr>
      <vt:lpstr>Avenir Black</vt:lpstr>
      <vt:lpstr>Avenir Medium</vt:lpstr>
      <vt:lpstr>New_Template1</vt:lpstr>
      <vt:lpstr>PowerPoint Presentation</vt:lpstr>
      <vt:lpstr>PowerPoint Presentation</vt:lpstr>
      <vt:lpstr>Our Story</vt:lpstr>
      <vt:lpstr>Our Volunteers</vt:lpstr>
      <vt:lpstr>The numbers</vt:lpstr>
      <vt:lpstr>Total observations and observers per tree this year</vt:lpstr>
      <vt:lpstr>Total number of observers for each species</vt:lpstr>
      <vt:lpstr>PowerPoint Presentation</vt:lpstr>
      <vt:lpstr>PowerPoint Presentation</vt:lpstr>
      <vt:lpstr>PowerPoint Presentation</vt:lpstr>
      <vt:lpstr>PowerPoint Presentation</vt:lpstr>
      <vt:lpstr>Future goals and plans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Microsoft Office User</cp:lastModifiedBy>
  <cp:revision>11</cp:revision>
  <cp:lastPrinted>2016-07-25T15:06:54Z</cp:lastPrinted>
  <dcterms:modified xsi:type="dcterms:W3CDTF">2016-12-01T21:54:05Z</dcterms:modified>
  <cp:category/>
</cp:coreProperties>
</file>